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8" r:id="rId5"/>
    <p:sldId id="295" r:id="rId6"/>
    <p:sldId id="259" r:id="rId7"/>
    <p:sldId id="301" r:id="rId8"/>
    <p:sldId id="269" r:id="rId9"/>
    <p:sldId id="296" r:id="rId10"/>
    <p:sldId id="297" r:id="rId11"/>
    <p:sldId id="298" r:id="rId12"/>
    <p:sldId id="260" r:id="rId13"/>
    <p:sldId id="302" r:id="rId14"/>
    <p:sldId id="267" r:id="rId15"/>
    <p:sldId id="261" r:id="rId16"/>
    <p:sldId id="271" r:id="rId17"/>
    <p:sldId id="272" r:id="rId18"/>
    <p:sldId id="274" r:id="rId19"/>
    <p:sldId id="275" r:id="rId20"/>
    <p:sldId id="276" r:id="rId21"/>
    <p:sldId id="273" r:id="rId22"/>
    <p:sldId id="262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4" r:id="rId38"/>
    <p:sldId id="263" r:id="rId39"/>
    <p:sldId id="264" r:id="rId40"/>
    <p:sldId id="299" r:id="rId41"/>
    <p:sldId id="300" r:id="rId42"/>
    <p:sldId id="265" r:id="rId43"/>
    <p:sldId id="25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50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8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7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9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5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7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0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7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8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image" Target="../media/image20.wmf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12" Type="http://schemas.openxmlformats.org/officeDocument/2006/relationships/image" Target="../media/image19.wmf"/><Relationship Id="rId2" Type="http://schemas.openxmlformats.org/officeDocument/2006/relationships/image" Target="../media/image9.emf"/><Relationship Id="rId16" Type="http://schemas.openxmlformats.org/officeDocument/2006/relationships/image" Target="../media/image2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11" Type="http://schemas.openxmlformats.org/officeDocument/2006/relationships/image" Target="../media/image18.wmf"/><Relationship Id="rId5" Type="http://schemas.openxmlformats.org/officeDocument/2006/relationships/image" Target="../media/image12.wmf"/><Relationship Id="rId15" Type="http://schemas.openxmlformats.org/officeDocument/2006/relationships/image" Target="../media/image22.wmf"/><Relationship Id="rId10" Type="http://schemas.openxmlformats.org/officeDocument/2006/relationships/image" Target="../media/image17.wmf"/><Relationship Id="rId4" Type="http://schemas.openxmlformats.org/officeDocument/2006/relationships/image" Target="../media/image11.wmf"/><Relationship Id="rId9" Type="http://schemas.openxmlformats.org/officeDocument/2006/relationships/image" Target="../media/image16.wmf"/><Relationship Id="rId14" Type="http://schemas.openxmlformats.org/officeDocument/2006/relationships/image" Target="../media/image21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2549124"/>
            <a:ext cx="9144000" cy="11938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Selection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384235"/>
            <a:ext cx="4656464" cy="1655762"/>
          </a:xfrm>
        </p:spPr>
        <p:txBody>
          <a:bodyPr/>
          <a:lstStyle/>
          <a:p>
            <a:pPr algn="l"/>
            <a:r>
              <a:rPr lang="en-US" sz="2200" i="1" dirty="0" smtClean="0"/>
              <a:t>Student:</a:t>
            </a:r>
          </a:p>
          <a:p>
            <a:pPr algn="l"/>
            <a:r>
              <a:rPr lang="en-US" dirty="0" smtClean="0"/>
              <a:t>Nguyen Van Khoi</a:t>
            </a:r>
          </a:p>
          <a:p>
            <a:pPr algn="l"/>
            <a:r>
              <a:rPr lang="en-US" dirty="0" smtClean="0"/>
              <a:t>Tran Hoang Nam</a:t>
            </a:r>
            <a:endParaRPr lang="en-US" dirty="0"/>
          </a:p>
        </p:txBody>
      </p:sp>
      <p:pic>
        <p:nvPicPr>
          <p:cNvPr id="4" name="Picture 3" descr="cropped-logo-co-kem-3-sao-0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067" y="1080916"/>
            <a:ext cx="4483865" cy="12352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3999" y="15940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12134" y="27878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095999" y="4384235"/>
            <a:ext cx="465646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200" i="1" dirty="0" smtClean="0"/>
              <a:t>Supervisor:</a:t>
            </a:r>
          </a:p>
          <a:p>
            <a:pPr algn="r"/>
            <a:r>
              <a:rPr lang="en-US" dirty="0" smtClean="0"/>
              <a:t>MSc.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Hieu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8660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 smtClean="0"/>
              <a:t>GrabCut</a:t>
            </a:r>
            <a:r>
              <a:rPr lang="en-US" sz="3600" dirty="0" smtClean="0"/>
              <a:t> (Microsoft Research Cambridge – UK – 2004)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Goal: separate object from background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First step: foreground/background selection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Sample are given by users in each part of image </a:t>
            </a:r>
            <a:r>
              <a:rPr lang="en-US" b="1" dirty="0" smtClean="0"/>
              <a:t>(lasso, rectangle bounding box)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Solve minimum cut problem on segment level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Second step: boundary correction by </a:t>
            </a:r>
            <a:r>
              <a:rPr lang="en-US" i="1" dirty="0" smtClean="0"/>
              <a:t>border matting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User provides some strokes on incorrect parts of object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Solve minimum cut problem on pixel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5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GrabCut</a:t>
            </a:r>
            <a:r>
              <a:rPr lang="en-US" dirty="0" smtClean="0"/>
              <a:t> samples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62" y="1825625"/>
            <a:ext cx="7581876" cy="4351338"/>
          </a:xfrm>
        </p:spPr>
      </p:pic>
    </p:spTree>
    <p:extLst>
      <p:ext uri="{BB962C8B-B14F-4D97-AF65-F5344CB8AC3E}">
        <p14:creationId xmlns:p14="http://schemas.microsoft.com/office/powerpoint/2010/main" val="790207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763625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055812"/>
            <a:ext cx="10515600" cy="4121151"/>
          </a:xfrm>
        </p:spPr>
        <p:txBody>
          <a:bodyPr/>
          <a:lstStyle/>
          <a:p>
            <a:r>
              <a:rPr lang="en-US" dirty="0" smtClean="0"/>
              <a:t>Minimize the energy function (</a:t>
            </a:r>
            <a:r>
              <a:rPr lang="vi-VN" dirty="0"/>
              <a:t>Greig et al</a:t>
            </a:r>
            <a:r>
              <a:rPr lang="vi-VN" dirty="0" smtClean="0"/>
              <a:t>.</a:t>
            </a:r>
            <a:r>
              <a:rPr lang="en-US" dirty="0" smtClean="0"/>
              <a:t>, 1989)</a:t>
            </a:r>
            <a:r>
              <a:rPr lang="vi-VN" dirty="0"/>
              <a:t/>
            </a:r>
            <a:br>
              <a:rPr lang="vi-VN" dirty="0"/>
            </a:b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56" y="2680099"/>
            <a:ext cx="5278445" cy="90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17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Min-cut Max-flow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023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85675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cut construction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13" y="987425"/>
            <a:ext cx="5014549" cy="4873625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 simple segmentation example for a 3x3 image.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155390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</a:t>
            </a:r>
            <a:endParaRPr lang="vi-V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305" y="2033518"/>
            <a:ext cx="8737389" cy="302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3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 (cont.)</a:t>
            </a:r>
            <a:endParaRPr lang="vi-VN" dirty="0"/>
          </a:p>
        </p:txBody>
      </p:sp>
      <p:pic>
        <p:nvPicPr>
          <p:cNvPr id="33" name="Content Placeholder 3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50" y="2279177"/>
            <a:ext cx="10437875" cy="3220872"/>
          </a:xfrm>
          <a:prstGeom prst="rect">
            <a:avLst/>
          </a:prstGeom>
        </p:spPr>
      </p:pic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95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29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48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049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1925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95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00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049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95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1925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00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29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implementation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log-likelihood of intensity for regional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 hoc function for boundary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Max-flow algorithm provided by </a:t>
            </a:r>
            <a:r>
              <a:rPr lang="en-US" dirty="0" err="1" smtClean="0"/>
              <a:t>Boykov</a:t>
            </a:r>
            <a:r>
              <a:rPr lang="en-US" dirty="0" smtClean="0"/>
              <a:t> and </a:t>
            </a:r>
            <a:r>
              <a:rPr lang="en-US" dirty="0" err="1" smtClean="0"/>
              <a:t>Kolgomorov</a:t>
            </a:r>
            <a:r>
              <a:rPr lang="en-US" dirty="0" smtClean="0"/>
              <a:t> (2001)</a:t>
            </a:r>
            <a:endParaRPr lang="vi-V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01848"/>
              </p:ext>
            </p:extLst>
          </p:nvPr>
        </p:nvGraphicFramePr>
        <p:xfrm>
          <a:off x="4362096" y="2333767"/>
          <a:ext cx="3649140" cy="818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5" name="Equation" r:id="rId3" imgW="2501900" imgH="584200" progId="Equation.DSMT4">
                  <p:embed/>
                </p:oleObj>
              </mc:Choice>
              <mc:Fallback>
                <p:oleObj name="Equation" r:id="rId3" imgW="2501900" imgH="584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2333767"/>
                        <a:ext cx="3649140" cy="8188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108128"/>
              </p:ext>
            </p:extLst>
          </p:nvPr>
        </p:nvGraphicFramePr>
        <p:xfrm>
          <a:off x="4362096" y="3750398"/>
          <a:ext cx="3473577" cy="848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6" name="Equation" r:id="rId5" imgW="2374900" imgH="609600" progId="Equation.DSMT4">
                  <p:embed/>
                </p:oleObj>
              </mc:Choice>
              <mc:Fallback>
                <p:oleObj name="Equation" r:id="rId5" imgW="2374900" imgH="609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3750398"/>
                        <a:ext cx="3473577" cy="8488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653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Introduction</a:t>
            </a:r>
            <a:endParaRPr lang="en-US" b="1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93568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 and comment</a:t>
            </a:r>
            <a:endParaRPr lang="vi-VN" dirty="0"/>
          </a:p>
        </p:txBody>
      </p:sp>
      <p:pic>
        <p:nvPicPr>
          <p:cNvPr id="5" name="Content Placeholder 4" descr="7_hint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394" y="2018055"/>
            <a:ext cx="3179297" cy="4218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5988" y="2018055"/>
            <a:ext cx="3163848" cy="421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0166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 and comment (cont.)</a:t>
            </a:r>
            <a:endParaRPr lang="vi-V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79" y="1690688"/>
            <a:ext cx="6648842" cy="4368918"/>
          </a:xfrm>
        </p:spPr>
      </p:pic>
    </p:spTree>
    <p:extLst>
      <p:ext uri="{BB962C8B-B14F-4D97-AF65-F5344CB8AC3E}">
        <p14:creationId xmlns:p14="http://schemas.microsoft.com/office/powerpoint/2010/main" val="3082753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234264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Silent Lazy Snapping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90" y="1825625"/>
            <a:ext cx="9805619" cy="4351338"/>
          </a:xfrm>
        </p:spPr>
      </p:pic>
    </p:spTree>
    <p:extLst>
      <p:ext uri="{BB962C8B-B14F-4D97-AF65-F5344CB8AC3E}">
        <p14:creationId xmlns:p14="http://schemas.microsoft.com/office/powerpoint/2010/main" val="1171808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1: Sample definition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472531"/>
            <a:ext cx="4581525" cy="3057525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47253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289091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definition step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User action: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Visualize examples by drawing strokes/points in input image.</a:t>
            </a:r>
            <a:endParaRPr lang="en-US" sz="2400" dirty="0"/>
          </a:p>
        </p:txBody>
      </p:sp>
      <p:pic>
        <p:nvPicPr>
          <p:cNvPr id="9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25" y="1895475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386483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definition step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Sample definition in pixel level: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Blue color: pixel belongs to foreground/object.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Red color: pixel belongs to background.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07413"/>
            <a:ext cx="6172200" cy="4633649"/>
          </a:xfrm>
        </p:spPr>
      </p:pic>
    </p:spTree>
    <p:extLst>
      <p:ext uri="{BB962C8B-B14F-4D97-AF65-F5344CB8AC3E}">
        <p14:creationId xmlns:p14="http://schemas.microsoft.com/office/powerpoint/2010/main" val="2842833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2: Pre-segmentation by SEEDs algorithm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472531"/>
            <a:ext cx="4581525" cy="3057525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47253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2723904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Over</a:t>
            </a:r>
            <a:r>
              <a:rPr lang="en-US" sz="2400" dirty="0" smtClean="0"/>
              <a:t>-segmentation</a:t>
            </a:r>
            <a:r>
              <a:rPr lang="en-US" sz="2400" dirty="0"/>
              <a:t>: pixels belong to same object are classified as belonging to different segments. A single object may be represented by two or more segments</a:t>
            </a:r>
            <a:r>
              <a:rPr lang="en-US" sz="2400" dirty="0" smtClean="0"/>
              <a:t>.</a:t>
            </a:r>
            <a:endParaRPr lang="en-IE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15" y="975850"/>
            <a:ext cx="4907946" cy="4873625"/>
          </a:xfrm>
        </p:spPr>
      </p:pic>
    </p:spTree>
    <p:extLst>
      <p:ext uri="{BB962C8B-B14F-4D97-AF65-F5344CB8AC3E}">
        <p14:creationId xmlns:p14="http://schemas.microsoft.com/office/powerpoint/2010/main" val="2973501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E" sz="2400" b="1" dirty="0" smtClean="0"/>
              <a:t>Under</a:t>
            </a:r>
            <a:r>
              <a:rPr lang="en-IE" sz="2400" dirty="0" smtClean="0"/>
              <a:t>-segmentation</a:t>
            </a:r>
            <a:r>
              <a:rPr lang="en-IE" sz="2400" dirty="0"/>
              <a:t>: pixels belong to different objects are classified as belonging to the same object. A single segment may contain several objects.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15" y="975850"/>
            <a:ext cx="4907946" cy="4873625"/>
          </a:xfrm>
        </p:spPr>
      </p:pic>
    </p:spTree>
    <p:extLst>
      <p:ext uri="{BB962C8B-B14F-4D97-AF65-F5344CB8AC3E}">
        <p14:creationId xmlns:p14="http://schemas.microsoft.com/office/powerpoint/2010/main" val="189878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US" dirty="0" smtClean="0"/>
              <a:t>Image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E" sz="3600" dirty="0"/>
              <a:t>An image is a set of sub-images that sometimes referred to as regions-of-interest, ROIs, or simply </a:t>
            </a:r>
            <a:r>
              <a:rPr lang="en-IE" sz="3600" dirty="0" smtClean="0"/>
              <a:t>regions.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One of the problem in image processing is image selection – how to cut out or select an area for later specific image processing operations.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76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K-means method</a:t>
            </a:r>
            <a:br>
              <a:rPr lang="en-US" dirty="0" smtClean="0"/>
            </a:br>
            <a:r>
              <a:rPr lang="en-US" dirty="0" smtClean="0"/>
              <a:t>(4124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Cannot control the number of segments.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Over-segmentation problem.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Easy to implement, but require time and memory.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548" y="2057399"/>
            <a:ext cx="4246190" cy="2836666"/>
          </a:xfrm>
        </p:spPr>
      </p:pic>
    </p:spTree>
    <p:extLst>
      <p:ext uri="{BB962C8B-B14F-4D97-AF65-F5344CB8AC3E}">
        <p14:creationId xmlns:p14="http://schemas.microsoft.com/office/powerpoint/2010/main" val="2579041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Watershed method</a:t>
            </a:r>
            <a:br>
              <a:rPr lang="en-US" dirty="0" smtClean="0"/>
            </a:br>
            <a:r>
              <a:rPr lang="en-US" dirty="0" smtClean="0"/>
              <a:t>(212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Cannot control the number of segments.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Under-segmentation problem.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Unstable because result depends on threshold value.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C:\Users\Sonata\Desktop\TestImage\7\waterShed.b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880" y="2006917"/>
            <a:ext cx="4242816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645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SEEDs – Super pixel</a:t>
            </a:r>
            <a:br>
              <a:rPr lang="en-US" dirty="0" smtClean="0"/>
            </a:br>
            <a:r>
              <a:rPr lang="en-US" dirty="0" smtClean="0"/>
              <a:t>(800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 control the number of </a:t>
            </a:r>
            <a:r>
              <a:rPr lang="en-IE" sz="2400" dirty="0" smtClean="0"/>
              <a:t>segments.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Depend on the number of </a:t>
            </a:r>
            <a:r>
              <a:rPr lang="en-IE" sz="2400" dirty="0" smtClean="0"/>
              <a:t>iteration.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b="1" dirty="0"/>
              <a:t>Under-fitting boundary problem</a:t>
            </a:r>
            <a:r>
              <a:rPr lang="en-US" sz="2400" dirty="0" smtClean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C:\Users\Sonata\Desktop\TestImage\7\2\waterShed.bmp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880" y="2006917"/>
            <a:ext cx="4242816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95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SEEDs – Revised Mean Pixel</a:t>
            </a:r>
            <a:br>
              <a:rPr lang="en-US" dirty="0" smtClean="0"/>
            </a:br>
            <a:r>
              <a:rPr lang="en-US" dirty="0" smtClean="0"/>
              <a:t>(800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 control the number of </a:t>
            </a:r>
            <a:r>
              <a:rPr lang="en-IE" sz="2400" dirty="0" smtClean="0"/>
              <a:t>segments.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Depend on the number of iteration.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Stable, usable result.</a:t>
            </a:r>
            <a:endParaRPr lang="en-US" sz="2400" dirty="0"/>
          </a:p>
        </p:txBody>
      </p:sp>
      <p:pic>
        <p:nvPicPr>
          <p:cNvPr id="7" name="Content Placeholder 6" descr="E:\FPT\Graduation Assignment\Demo\20160628_Demo11\Lazy_Snapping\LazySnappingExperiment\LazySnappingExperiment\contours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25" y="1895475"/>
            <a:ext cx="4242816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54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Comparison between </a:t>
            </a:r>
            <a:br>
              <a:rPr lang="en-US" dirty="0" smtClean="0"/>
            </a:br>
            <a:r>
              <a:rPr lang="en-US" dirty="0" smtClean="0"/>
              <a:t>SEEDs Super Pixel and SEEDs Revised Mean Pixel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SEEDs Super Pixel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144" y="2505075"/>
            <a:ext cx="2735075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SEEDs Revised Mean Pixel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71" y="2505075"/>
            <a:ext cx="2179445" cy="3684588"/>
          </a:xfrm>
        </p:spPr>
      </p:pic>
    </p:spTree>
    <p:extLst>
      <p:ext uri="{BB962C8B-B14F-4D97-AF65-F5344CB8AC3E}">
        <p14:creationId xmlns:p14="http://schemas.microsoft.com/office/powerpoint/2010/main" val="4107111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SEEDs Revised Mean Pixels?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Can control the number of segments.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Can control the number of iteration.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Avoid over/under segmentation problem.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Avoid under-fitting boundary problem.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Linear complexity: O(5*N) (N – number of pixel in the original image)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34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Segments combine with sample definition in pixel level: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Blue color: pixel belongs to foreground/object.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Red color: pixel belongs to background.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06293"/>
            <a:ext cx="6172200" cy="4635888"/>
          </a:xfrm>
        </p:spPr>
      </p:pic>
    </p:spTree>
    <p:extLst>
      <p:ext uri="{BB962C8B-B14F-4D97-AF65-F5344CB8AC3E}">
        <p14:creationId xmlns:p14="http://schemas.microsoft.com/office/powerpoint/2010/main" val="2903255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3: Graph initialization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92" y="2348476"/>
            <a:ext cx="3515216" cy="3305636"/>
          </a:xfrm>
        </p:spPr>
      </p:pic>
    </p:spTree>
    <p:extLst>
      <p:ext uri="{BB962C8B-B14F-4D97-AF65-F5344CB8AC3E}">
        <p14:creationId xmlns:p14="http://schemas.microsoft.com/office/powerpoint/2010/main" val="178252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826655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909382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IE" dirty="0"/>
              <a:t>Interactive single-image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E" sz="3600" dirty="0"/>
              <a:t>Interactive single-image segmentation (image </a:t>
            </a:r>
            <a:r>
              <a:rPr lang="en-IE" sz="3600" dirty="0" err="1" smtClean="0"/>
              <a:t>cutout</a:t>
            </a:r>
            <a:r>
              <a:rPr lang="en-IE" sz="3600" dirty="0" smtClean="0"/>
              <a:t> </a:t>
            </a:r>
            <a:r>
              <a:rPr lang="en-IE" sz="3600" dirty="0"/>
              <a:t>or foreground/background separation), one of the typical case in region selection </a:t>
            </a:r>
            <a:r>
              <a:rPr lang="en-IE" sz="3600" dirty="0" smtClean="0"/>
              <a:t>problem, </a:t>
            </a:r>
            <a:r>
              <a:rPr lang="en-IE" sz="3600" dirty="0"/>
              <a:t>is to select the object (e.g. human, flower) from the background that based on samples provided by the </a:t>
            </a:r>
            <a:r>
              <a:rPr lang="en-IE" sz="3600" dirty="0" smtClean="0"/>
              <a:t>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81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Cut for Interactive Segmentation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other feature descriptor</a:t>
            </a:r>
          </a:p>
          <a:p>
            <a:r>
              <a:rPr lang="en-US" dirty="0" smtClean="0"/>
              <a:t>Add options to GUI for easier experimenting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92826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Silent Lazy Snapping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boundary editing function</a:t>
            </a:r>
          </a:p>
          <a:p>
            <a:r>
              <a:rPr lang="en-US" dirty="0" smtClean="0"/>
              <a:t>Combine other filter to deal with noise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32515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730168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THANK YOU FOR LISTENING!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37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200" dirty="0" smtClean="0"/>
              <a:t>Image segmentation from Lazy Snapping paper</a:t>
            </a:r>
            <a:endParaRPr lang="en-US" sz="4200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439" y="1825625"/>
            <a:ext cx="2927121" cy="4351338"/>
          </a:xfrm>
        </p:spPr>
      </p:pic>
      <p:pic>
        <p:nvPicPr>
          <p:cNvPr id="21" name="Content Placeholder 2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38" y="1825625"/>
            <a:ext cx="2909324" cy="4351338"/>
          </a:xfrm>
        </p:spPr>
      </p:pic>
    </p:spTree>
    <p:extLst>
      <p:ext uri="{BB962C8B-B14F-4D97-AF65-F5344CB8AC3E}">
        <p14:creationId xmlns:p14="http://schemas.microsoft.com/office/powerpoint/2010/main" val="3141511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46449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cut for Interactive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the works of </a:t>
            </a:r>
            <a:r>
              <a:rPr lang="vi-VN" dirty="0"/>
              <a:t>Greig et al</a:t>
            </a:r>
            <a:r>
              <a:rPr lang="vi-VN" dirty="0" smtClean="0"/>
              <a:t>.</a:t>
            </a:r>
            <a:r>
              <a:rPr lang="en-US" dirty="0" smtClean="0"/>
              <a:t>, </a:t>
            </a:r>
            <a:r>
              <a:rPr lang="en-US" dirty="0"/>
              <a:t>Exact maximum a posteriori estimation for </a:t>
            </a:r>
            <a:r>
              <a:rPr lang="en-US" dirty="0" smtClean="0"/>
              <a:t>binary images, 1989.</a:t>
            </a:r>
          </a:p>
          <a:p>
            <a:r>
              <a:rPr lang="en-US" dirty="0" smtClean="0"/>
              <a:t>Region-based method</a:t>
            </a:r>
          </a:p>
          <a:p>
            <a:r>
              <a:rPr lang="en-US" dirty="0" smtClean="0"/>
              <a:t>Constructing graph from image at pixel-detail level</a:t>
            </a:r>
          </a:p>
          <a:p>
            <a:r>
              <a:rPr lang="en-US" dirty="0" smtClean="0"/>
              <a:t>Energy function combine both region and boundary properties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452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Lazy Snapping (Microsoft Research Asia - 2004)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Goal: separate object from background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First step: foreground/background selection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Sample are given by users in each part of image </a:t>
            </a:r>
            <a:r>
              <a:rPr lang="en-US" b="1" dirty="0" smtClean="0"/>
              <a:t>(draw strokes)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Solve minimum cut problem on segment level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Second step: boundary correction by </a:t>
            </a:r>
            <a:r>
              <a:rPr lang="en-US" i="1" dirty="0" smtClean="0"/>
              <a:t>Overriding brush</a:t>
            </a:r>
            <a:r>
              <a:rPr lang="en-US" dirty="0" smtClean="0"/>
              <a:t> or </a:t>
            </a:r>
            <a:r>
              <a:rPr lang="en-US" i="1" dirty="0" smtClean="0"/>
              <a:t>Direct vertex editing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User provides some strokes on incorrect parts of object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Solve minimum cut problem on pixel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303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Lazy </a:t>
            </a:r>
            <a:r>
              <a:rPr lang="en-US" smtClean="0"/>
              <a:t>Snapping samples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80023"/>
            <a:ext cx="10515600" cy="2642541"/>
          </a:xfrm>
        </p:spPr>
      </p:pic>
    </p:spTree>
    <p:extLst>
      <p:ext uri="{BB962C8B-B14F-4D97-AF65-F5344CB8AC3E}">
        <p14:creationId xmlns:p14="http://schemas.microsoft.com/office/powerpoint/2010/main" val="759988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851</Words>
  <Application>Microsoft Office PowerPoint</Application>
  <PresentationFormat>Widescreen</PresentationFormat>
  <Paragraphs>169</Paragraphs>
  <Slides>43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Times New Roman</vt:lpstr>
      <vt:lpstr>Office Theme</vt:lpstr>
      <vt:lpstr>Equation</vt:lpstr>
      <vt:lpstr>Object Selection</vt:lpstr>
      <vt:lpstr>PowerPoint Presentation</vt:lpstr>
      <vt:lpstr>Image selection</vt:lpstr>
      <vt:lpstr>Interactive single-image segmentation</vt:lpstr>
      <vt:lpstr>Image segmentation from Lazy Snapping paper</vt:lpstr>
      <vt:lpstr>PowerPoint Presentation</vt:lpstr>
      <vt:lpstr>Graph cut for Interactive Segmentation</vt:lpstr>
      <vt:lpstr>Lazy Snapping (Microsoft Research Asia - 2004)</vt:lpstr>
      <vt:lpstr>Lazy Snapping samples</vt:lpstr>
      <vt:lpstr>GrabCut (Microsoft Research Cambridge – UK – 2004) </vt:lpstr>
      <vt:lpstr>GrabCut samples</vt:lpstr>
      <vt:lpstr>PowerPoint Presentation</vt:lpstr>
      <vt:lpstr>Binary labelling problem</vt:lpstr>
      <vt:lpstr>Min-cut Max-flow problem</vt:lpstr>
      <vt:lpstr>PowerPoint Presentation</vt:lpstr>
      <vt:lpstr>Graph cut construction</vt:lpstr>
      <vt:lpstr>Energy function</vt:lpstr>
      <vt:lpstr>Energy function (cont.)</vt:lpstr>
      <vt:lpstr>Detailed implementation</vt:lpstr>
      <vt:lpstr>Sample result and comment</vt:lpstr>
      <vt:lpstr>Sample result and comment (cont.)</vt:lpstr>
      <vt:lpstr>PowerPoint Presentation</vt:lpstr>
      <vt:lpstr>Silent Lazy Snapping model</vt:lpstr>
      <vt:lpstr>Step 1: Sample definition</vt:lpstr>
      <vt:lpstr>Sample definition step</vt:lpstr>
      <vt:lpstr>Sample definition step</vt:lpstr>
      <vt:lpstr>Step 2: Pre-segmentation by SEEDs algorithm</vt:lpstr>
      <vt:lpstr>PowerPoint Presentation</vt:lpstr>
      <vt:lpstr>PowerPoint Presentation</vt:lpstr>
      <vt:lpstr>Pre-segmentation step K-means method (4124 segments)</vt:lpstr>
      <vt:lpstr>Pre-segmentation step Watershed method (212 segments)</vt:lpstr>
      <vt:lpstr>Pre-segmentation step SEEDs – Super pixel (800 segments)</vt:lpstr>
      <vt:lpstr>Pre-segmentation step SEEDs – Revised Mean Pixel (800 segments)</vt:lpstr>
      <vt:lpstr>Comparison between  SEEDs Super Pixel and SEEDs Revised Mean Pixel</vt:lpstr>
      <vt:lpstr>Why SEEDs Revised Mean Pixels?</vt:lpstr>
      <vt:lpstr>Pre-segmentation step</vt:lpstr>
      <vt:lpstr>Step 3: Graph initialization</vt:lpstr>
      <vt:lpstr>PowerPoint Presentation</vt:lpstr>
      <vt:lpstr>PowerPoint Presentation</vt:lpstr>
      <vt:lpstr>Graph Cut for Interactive Segmentation</vt:lpstr>
      <vt:lpstr>Silent Lazy Snapping</vt:lpstr>
      <vt:lpstr>PowerPoint Presentation</vt:lpstr>
      <vt:lpstr>THANK YOU FOR LISTENING!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Seletion</dc:title>
  <dc:creator>Trần Nam</dc:creator>
  <cp:lastModifiedBy>Trần Nam</cp:lastModifiedBy>
  <cp:revision>66</cp:revision>
  <dcterms:created xsi:type="dcterms:W3CDTF">2016-08-06T02:36:48Z</dcterms:created>
  <dcterms:modified xsi:type="dcterms:W3CDTF">2016-08-09T08:16:33Z</dcterms:modified>
</cp:coreProperties>
</file>